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1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4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53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310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78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54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893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15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996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74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89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11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C652F-49DA-44D4-9901-9355600BDF18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30370-DECE-49F3-BA37-0F1FA59A8B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9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7246C-214C-4BEF-A345-3F328CAF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35" y="1588138"/>
            <a:ext cx="6418773" cy="1088380"/>
          </a:xfr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2400" dirty="0"/>
              <a:t>UK'S LOVE AFFAIR WITH GIN SEES SALES HIT AN</a:t>
            </a:r>
            <a:br>
              <a:rPr lang="en-GB" sz="2400" dirty="0"/>
            </a:br>
            <a:r>
              <a:rPr lang="en-GB" sz="2400" dirty="0"/>
              <a:t> ALL-TIME HIGH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38E00D8-9925-4D22-9F08-4BA303ED48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211" y="2707257"/>
            <a:ext cx="2914650" cy="7735712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GB" sz="1800" dirty="0"/>
              <a:t>19 million more bottles sold compared to 2017 (+40%)</a:t>
            </a:r>
          </a:p>
          <a:p>
            <a:pPr marL="0" indent="0">
              <a:buNone/>
            </a:pPr>
            <a:br>
              <a:rPr lang="en-GB" sz="2400" dirty="0"/>
            </a:br>
            <a:br>
              <a:rPr lang="en-GB" sz="2400" dirty="0"/>
            </a:b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FE855A-A2E1-4FDB-A1D9-9BF8141E8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1122" y="2710279"/>
            <a:ext cx="2914650" cy="108838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GB" sz="1800" dirty="0"/>
              <a:t>Flavours growing at 751% driving over half of all growth.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" name="Picture 2" descr="A drawing of a face&#10;&#10;Description generated with high confidence">
            <a:extLst>
              <a:ext uri="{FF2B5EF4-FFF2-40B4-BE49-F238E27FC236}">
                <a16:creationId xmlns:a16="http://schemas.microsoft.com/office/drawing/2014/main" id="{ACC00CD4-D2E7-4259-B0F9-821AB60599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38" b="1695"/>
          <a:stretch/>
        </p:blipFill>
        <p:spPr>
          <a:xfrm>
            <a:off x="2785232" y="201357"/>
            <a:ext cx="1287536" cy="127132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4F3F48D-11B0-47F1-BC57-99A44F7E7FE2}"/>
              </a:ext>
            </a:extLst>
          </p:cNvPr>
          <p:cNvSpPr/>
          <p:nvPr/>
        </p:nvSpPr>
        <p:spPr>
          <a:xfrm>
            <a:off x="455585" y="1588138"/>
            <a:ext cx="6032551" cy="2416646"/>
          </a:xfrm>
          <a:prstGeom prst="round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896895-8E44-43C4-8024-8AFAFBEEE2F1}"/>
              </a:ext>
            </a:extLst>
          </p:cNvPr>
          <p:cNvSpPr txBox="1"/>
          <p:nvPr/>
        </p:nvSpPr>
        <p:spPr>
          <a:xfrm>
            <a:off x="737420" y="3660159"/>
            <a:ext cx="3639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Source;- WSTA Market Report 2018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ED2CF6-7FC1-4295-B69D-BAE65BC3CA2A}"/>
              </a:ext>
            </a:extLst>
          </p:cNvPr>
          <p:cNvSpPr/>
          <p:nvPr/>
        </p:nvSpPr>
        <p:spPr>
          <a:xfrm>
            <a:off x="0" y="4120239"/>
            <a:ext cx="6858000" cy="80717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E05755-F463-44A4-A618-2BA4D01CB74C}"/>
              </a:ext>
            </a:extLst>
          </p:cNvPr>
          <p:cNvSpPr/>
          <p:nvPr/>
        </p:nvSpPr>
        <p:spPr>
          <a:xfrm>
            <a:off x="2181579" y="4318109"/>
            <a:ext cx="2123767" cy="144350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Insert Bakewell Logo Here (from Label)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E2C64B-C11D-4E9F-97E0-B18E2CD301F8}"/>
              </a:ext>
            </a:extLst>
          </p:cNvPr>
          <p:cNvSpPr/>
          <p:nvPr/>
        </p:nvSpPr>
        <p:spPr>
          <a:xfrm>
            <a:off x="4664870" y="4683415"/>
            <a:ext cx="2123767" cy="43110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 big Picture of the Bottle.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D1520C-2BC3-4256-8036-B55E76109E35}"/>
              </a:ext>
            </a:extLst>
          </p:cNvPr>
          <p:cNvSpPr/>
          <p:nvPr/>
        </p:nvSpPr>
        <p:spPr>
          <a:xfrm>
            <a:off x="4664870" y="9270360"/>
            <a:ext cx="2123767" cy="26724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 picture of the Case.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5EA220-08D2-4817-8837-51ED724F0300}"/>
              </a:ext>
            </a:extLst>
          </p:cNvPr>
          <p:cNvSpPr txBox="1"/>
          <p:nvPr/>
        </p:nvSpPr>
        <p:spPr>
          <a:xfrm>
            <a:off x="140913" y="6815275"/>
            <a:ext cx="39820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Infused with just six botanicals, this is an aromatic craft gin with classic notes of juniper alongside cubeb pepper,  cardamom, hibiscus flowers and of course cherry and almond.</a:t>
            </a:r>
          </a:p>
          <a:p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8E4B87-72D0-4987-9D99-90F42E16100F}"/>
              </a:ext>
            </a:extLst>
          </p:cNvPr>
          <p:cNvSpPr/>
          <p:nvPr/>
        </p:nvSpPr>
        <p:spPr>
          <a:xfrm>
            <a:off x="54615" y="10629157"/>
            <a:ext cx="4321818" cy="144350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Bottle Bar code XXXXXXXX  |  Case Weight XX Kg | Case Dimensions </a:t>
            </a:r>
            <a:r>
              <a:rPr lang="en-GB" dirty="0" err="1"/>
              <a:t>YYxYYxYY</a:t>
            </a:r>
            <a:r>
              <a:rPr lang="en-GB" dirty="0"/>
              <a:t>(h)  |  Case Bar code XXXXX |  Cases per pallet 120 |Cases on a  layer X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83246A2-AE85-4A08-B523-89D0A299F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10" y="9956410"/>
            <a:ext cx="1066262" cy="29938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937978F-D84A-4EB4-8CA6-D56A601F93FD}"/>
              </a:ext>
            </a:extLst>
          </p:cNvPr>
          <p:cNvSpPr txBox="1"/>
          <p:nvPr/>
        </p:nvSpPr>
        <p:spPr>
          <a:xfrm>
            <a:off x="-294161" y="6225843"/>
            <a:ext cx="49745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3200" b="1" dirty="0">
                <a:solidFill>
                  <a:prstClr val="white"/>
                </a:solidFill>
              </a:rPr>
              <a:t>Bakewell Gin</a:t>
            </a:r>
          </a:p>
          <a:p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71E397-B0C5-4B91-B3C8-8D8367108B49}"/>
              </a:ext>
            </a:extLst>
          </p:cNvPr>
          <p:cNvSpPr txBox="1"/>
          <p:nvPr/>
        </p:nvSpPr>
        <p:spPr>
          <a:xfrm>
            <a:off x="-1277923" y="9418031"/>
            <a:ext cx="49745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000" b="1" i="1" dirty="0">
                <a:solidFill>
                  <a:prstClr val="white"/>
                </a:solidFill>
              </a:rPr>
              <a:t>As recommended in;-</a:t>
            </a:r>
          </a:p>
          <a:p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B6D4769-7E69-4737-B393-61177C719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4060" y="9902907"/>
            <a:ext cx="828675" cy="5761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0415F5A-9B87-4E63-B701-3B54CE7653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9198" y="9952038"/>
            <a:ext cx="1327355" cy="3476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DBEC38E-FE36-4603-80A8-A05D512BD166}"/>
              </a:ext>
            </a:extLst>
          </p:cNvPr>
          <p:cNvSpPr txBox="1"/>
          <p:nvPr/>
        </p:nvSpPr>
        <p:spPr>
          <a:xfrm>
            <a:off x="-271768" y="8433165"/>
            <a:ext cx="4974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b="1" dirty="0">
                <a:solidFill>
                  <a:prstClr val="white"/>
                </a:solidFill>
              </a:rPr>
              <a:t>40% ABV 6x 50CL</a:t>
            </a:r>
          </a:p>
          <a:p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B4925B0-D822-46A2-A2E5-829E0B0A5F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9487" y="4648337"/>
            <a:ext cx="2362200" cy="434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2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34B47-E889-4929-B81F-75690683E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BED31-90D5-4CBF-A3AA-4CC58F58AA1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1074F-FBA3-4F9F-81CB-DA53A16A47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E73BEEE-84C7-4E3F-B0B0-885911CF1EEE}"/>
              </a:ext>
            </a:extLst>
          </p:cNvPr>
          <p:cNvGrpSpPr/>
          <p:nvPr/>
        </p:nvGrpSpPr>
        <p:grpSpPr>
          <a:xfrm>
            <a:off x="0" y="0"/>
            <a:ext cx="6858000" cy="11542886"/>
            <a:chOff x="0" y="0"/>
            <a:chExt cx="6858000" cy="121231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678B5A4-B3DA-4034-A38E-9E30BE696ED9}"/>
                </a:ext>
              </a:extLst>
            </p:cNvPr>
            <p:cNvSpPr/>
            <p:nvPr/>
          </p:nvSpPr>
          <p:spPr>
            <a:xfrm>
              <a:off x="0" y="0"/>
              <a:ext cx="6858000" cy="404105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FB76C5F-12C5-43FC-B3DE-5A2A46CAD5AE}"/>
                </a:ext>
              </a:extLst>
            </p:cNvPr>
            <p:cNvSpPr/>
            <p:nvPr/>
          </p:nvSpPr>
          <p:spPr>
            <a:xfrm>
              <a:off x="0" y="4041058"/>
              <a:ext cx="6858000" cy="4041058"/>
            </a:xfrm>
            <a:prstGeom prst="rect">
              <a:avLst/>
            </a:prstGeom>
            <a:solidFill>
              <a:srgbClr val="F117D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05EF4DF-7A12-4B73-8D4F-FED7445F19C9}"/>
                </a:ext>
              </a:extLst>
            </p:cNvPr>
            <p:cNvSpPr/>
            <p:nvPr/>
          </p:nvSpPr>
          <p:spPr>
            <a:xfrm>
              <a:off x="0" y="8082116"/>
              <a:ext cx="6858000" cy="40410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C73991F1-4C35-498A-B381-1F11265E8265}"/>
              </a:ext>
            </a:extLst>
          </p:cNvPr>
          <p:cNvSpPr/>
          <p:nvPr/>
        </p:nvSpPr>
        <p:spPr>
          <a:xfrm>
            <a:off x="2389239" y="188692"/>
            <a:ext cx="1721642" cy="7932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Union Jack Logo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ED9ADC-8D2E-4E24-BD0A-EBD3A2104235}"/>
              </a:ext>
            </a:extLst>
          </p:cNvPr>
          <p:cNvSpPr/>
          <p:nvPr/>
        </p:nvSpPr>
        <p:spPr>
          <a:xfrm>
            <a:off x="4941866" y="411596"/>
            <a:ext cx="1721642" cy="331609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 big Picture of the Bottle.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5DE884-C085-49AA-8637-3E4CA2B30308}"/>
              </a:ext>
            </a:extLst>
          </p:cNvPr>
          <p:cNvSpPr/>
          <p:nvPr/>
        </p:nvSpPr>
        <p:spPr>
          <a:xfrm>
            <a:off x="67304" y="188692"/>
            <a:ext cx="1721642" cy="14685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 picture of the Case.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693D8A-96CB-48EE-8403-F0937280B1A1}"/>
              </a:ext>
            </a:extLst>
          </p:cNvPr>
          <p:cNvSpPr/>
          <p:nvPr/>
        </p:nvSpPr>
        <p:spPr>
          <a:xfrm>
            <a:off x="2389239" y="3918736"/>
            <a:ext cx="1721642" cy="7932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Candy Floss Logo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C7B176-105C-47EE-94D1-1E2417B15AB9}"/>
              </a:ext>
            </a:extLst>
          </p:cNvPr>
          <p:cNvSpPr/>
          <p:nvPr/>
        </p:nvSpPr>
        <p:spPr>
          <a:xfrm>
            <a:off x="4941866" y="4141640"/>
            <a:ext cx="1721642" cy="331609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 big Picture of the Bottle.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C0B460-424C-4A7F-B925-F3A8B39BFF2D}"/>
              </a:ext>
            </a:extLst>
          </p:cNvPr>
          <p:cNvSpPr/>
          <p:nvPr/>
        </p:nvSpPr>
        <p:spPr>
          <a:xfrm>
            <a:off x="67304" y="3914396"/>
            <a:ext cx="1721642" cy="14685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 picture of the Case.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38A475-6FAA-44AD-87DB-FC84FCB2C29D}"/>
              </a:ext>
            </a:extLst>
          </p:cNvPr>
          <p:cNvSpPr/>
          <p:nvPr/>
        </p:nvSpPr>
        <p:spPr>
          <a:xfrm>
            <a:off x="2389239" y="7798350"/>
            <a:ext cx="1721642" cy="7932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Persian Blue Logo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D5752E-0428-4ABF-A0A0-E83B3775FD2E}"/>
              </a:ext>
            </a:extLst>
          </p:cNvPr>
          <p:cNvSpPr/>
          <p:nvPr/>
        </p:nvSpPr>
        <p:spPr>
          <a:xfrm>
            <a:off x="4941866" y="8021254"/>
            <a:ext cx="1721642" cy="331609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 big Picture of the Bottle.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D02F69C-D114-40AD-8C9B-EFBC666457D3}"/>
              </a:ext>
            </a:extLst>
          </p:cNvPr>
          <p:cNvSpPr/>
          <p:nvPr/>
        </p:nvSpPr>
        <p:spPr>
          <a:xfrm>
            <a:off x="55220" y="7802938"/>
            <a:ext cx="1721642" cy="14685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 picture of the Case.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6922A7-4269-469B-8825-B4856AB83310}"/>
              </a:ext>
            </a:extLst>
          </p:cNvPr>
          <p:cNvSpPr/>
          <p:nvPr/>
        </p:nvSpPr>
        <p:spPr>
          <a:xfrm>
            <a:off x="86793" y="3018846"/>
            <a:ext cx="3157233" cy="7932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 Bottle Bar code XXXXXXXX  |  Case Weight XX Kg | Case Dimensions </a:t>
            </a:r>
            <a:r>
              <a:rPr lang="en-GB" sz="1200" dirty="0" err="1"/>
              <a:t>YYxYYxYY</a:t>
            </a:r>
            <a:r>
              <a:rPr lang="en-GB" sz="1200" dirty="0"/>
              <a:t>(h)  |  Case Bar code XXXXX |  Cases per pallet 120 |Cases on a  layer X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916D0D-FBF5-4BD8-9148-E4A99B72F4DF}"/>
              </a:ext>
            </a:extLst>
          </p:cNvPr>
          <p:cNvSpPr/>
          <p:nvPr/>
        </p:nvSpPr>
        <p:spPr>
          <a:xfrm>
            <a:off x="50971" y="6840117"/>
            <a:ext cx="3157233" cy="7932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 Bottle Bar code XXXXXXXX  |  Case Weight XX Kg | Case Dimensions </a:t>
            </a:r>
            <a:r>
              <a:rPr lang="en-GB" sz="1200" dirty="0" err="1"/>
              <a:t>YYxYYxYY</a:t>
            </a:r>
            <a:r>
              <a:rPr lang="en-GB" sz="1200" dirty="0"/>
              <a:t>(h)  |  Case Bar code XXXXX |  Cases per pallet 120 |Cases on a  layer X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8308C8F-6C5A-4E0F-8A9E-BBAD2FC64CEA}"/>
              </a:ext>
            </a:extLst>
          </p:cNvPr>
          <p:cNvSpPr/>
          <p:nvPr/>
        </p:nvSpPr>
        <p:spPr>
          <a:xfrm>
            <a:off x="37635" y="10704596"/>
            <a:ext cx="3157233" cy="7932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Bottle Bar code XXXXXXXX  |  Case Weight XX Kg | Case Dimensions </a:t>
            </a:r>
            <a:r>
              <a:rPr lang="en-GB" sz="1200" dirty="0" err="1"/>
              <a:t>YYxYYxYY</a:t>
            </a:r>
            <a:r>
              <a:rPr lang="en-GB" sz="1200" dirty="0"/>
              <a:t>(h)  |  Case Bar code XXXXX |  Cases per pallet 120 |Cases on a  layer X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ECB8D6-FC8C-4804-8180-5E8D53786580}"/>
              </a:ext>
            </a:extLst>
          </p:cNvPr>
          <p:cNvSpPr txBox="1"/>
          <p:nvPr/>
        </p:nvSpPr>
        <p:spPr>
          <a:xfrm>
            <a:off x="471487" y="5403720"/>
            <a:ext cx="4470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This pink shimmering sweet creation is best served with a premium Tonic Water or Lemonade and sliced Strawberries.</a:t>
            </a:r>
          </a:p>
          <a:p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2E27C4-085B-401A-BD8B-F70A81E4D14D}"/>
              </a:ext>
            </a:extLst>
          </p:cNvPr>
          <p:cNvSpPr txBox="1"/>
          <p:nvPr/>
        </p:nvSpPr>
        <p:spPr>
          <a:xfrm>
            <a:off x="756734" y="4814288"/>
            <a:ext cx="468474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800" b="1" dirty="0">
                <a:solidFill>
                  <a:prstClr val="white"/>
                </a:solidFill>
              </a:rPr>
              <a:t>Candy Floss Gin</a:t>
            </a:r>
          </a:p>
          <a:p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D9EF02-312E-48DB-ABED-CDEA8EE04208}"/>
              </a:ext>
            </a:extLst>
          </p:cNvPr>
          <p:cNvSpPr txBox="1"/>
          <p:nvPr/>
        </p:nvSpPr>
        <p:spPr>
          <a:xfrm>
            <a:off x="471487" y="1641033"/>
            <a:ext cx="45597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This distinctive black gin is infused with warming aniseed to create a flavour reminiscent of the retro 'Black Jack' sweets. Enclosed in a bespoke matt black embossed bottle. Serve with a splash of blackcurrant juice and top with soda.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39C99E-5EBA-4C6C-ABEA-2884BDD06591}"/>
              </a:ext>
            </a:extLst>
          </p:cNvPr>
          <p:cNvSpPr txBox="1"/>
          <p:nvPr/>
        </p:nvSpPr>
        <p:spPr>
          <a:xfrm>
            <a:off x="852493" y="1052512"/>
            <a:ext cx="4684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400" b="1" dirty="0">
                <a:solidFill>
                  <a:prstClr val="white"/>
                </a:solidFill>
              </a:rPr>
              <a:t>Union Jack Black Gin </a:t>
            </a:r>
            <a:endParaRPr lang="en-GB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E3F7CE2-37DE-4A4E-84AC-3207E45C1F9B}"/>
              </a:ext>
            </a:extLst>
          </p:cNvPr>
          <p:cNvSpPr txBox="1"/>
          <p:nvPr/>
        </p:nvSpPr>
        <p:spPr>
          <a:xfrm>
            <a:off x="735150" y="9218536"/>
            <a:ext cx="434599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This really unusual gin is made using a traditional combination of botanicals </a:t>
            </a:r>
            <a:r>
              <a:rPr lang="en-GB" sz="1600" dirty="0" err="1">
                <a:solidFill>
                  <a:schemeClr val="bg1"/>
                </a:solidFill>
              </a:rPr>
              <a:t>i</a:t>
            </a:r>
            <a:r>
              <a:rPr lang="en-GB" sz="1600" dirty="0">
                <a:solidFill>
                  <a:schemeClr val="bg1"/>
                </a:solidFill>
              </a:rPr>
              <a:t>, but the inclusion of  Marshmallow Root brings a wonderful sweetness to the overall balance. </a:t>
            </a:r>
          </a:p>
          <a:p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E82497-EB94-4987-8394-71C835A2978D}"/>
              </a:ext>
            </a:extLst>
          </p:cNvPr>
          <p:cNvSpPr txBox="1"/>
          <p:nvPr/>
        </p:nvSpPr>
        <p:spPr>
          <a:xfrm>
            <a:off x="787146" y="8699259"/>
            <a:ext cx="468474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2800" b="1" dirty="0">
                <a:solidFill>
                  <a:prstClr val="white"/>
                </a:solidFill>
              </a:rPr>
              <a:t>Persian Blue</a:t>
            </a:r>
          </a:p>
          <a:p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E38C02-50BB-4F6A-A76A-307F682EB8E4}"/>
              </a:ext>
            </a:extLst>
          </p:cNvPr>
          <p:cNvSpPr txBox="1"/>
          <p:nvPr/>
        </p:nvSpPr>
        <p:spPr>
          <a:xfrm>
            <a:off x="86793" y="11542886"/>
            <a:ext cx="6771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Insert Contact Details here for Handmade Gin – Address and Telephone number.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C97117-1F13-418E-A51D-788356362F31}"/>
              </a:ext>
            </a:extLst>
          </p:cNvPr>
          <p:cNvSpPr txBox="1"/>
          <p:nvPr/>
        </p:nvSpPr>
        <p:spPr>
          <a:xfrm>
            <a:off x="264067" y="6312613"/>
            <a:ext cx="49745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600" b="1" dirty="0">
                <a:solidFill>
                  <a:prstClr val="white"/>
                </a:solidFill>
              </a:rPr>
              <a:t>40% ABV 6x 50CL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500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399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UK'S LOVE AFFAIR WITH GIN SEES SALES HIT AN  ALL-TIME HIGH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Handmade Gin Company</dc:title>
  <dc:creator>Adam Mckeown</dc:creator>
  <cp:lastModifiedBy>Lloyd Kearney</cp:lastModifiedBy>
  <cp:revision>21</cp:revision>
  <dcterms:created xsi:type="dcterms:W3CDTF">2019-04-18T16:28:06Z</dcterms:created>
  <dcterms:modified xsi:type="dcterms:W3CDTF">2019-05-10T14:35:29Z</dcterms:modified>
</cp:coreProperties>
</file>